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mp4" ContentType="video/mp4"/>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handoutMasterIdLst>
    <p:handoutMasterId r:id="rId14"/>
  </p:handoutMasterIdLst>
  <p:sldIdLst>
    <p:sldId id="367" r:id="rId3"/>
    <p:sldId id="368" r:id="rId5"/>
    <p:sldId id="369" r:id="rId6"/>
    <p:sldId id="382" r:id="rId7"/>
    <p:sldId id="372" r:id="rId8"/>
    <p:sldId id="373" r:id="rId9"/>
    <p:sldId id="378" r:id="rId10"/>
    <p:sldId id="376" r:id="rId11"/>
    <p:sldId id="377" r:id="rId12"/>
    <p:sldId id="348"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641" userDrawn="1">
          <p15:clr>
            <a:srgbClr val="A4A3A4"/>
          </p15:clr>
        </p15:guide>
        <p15:guide id="2" pos="118" userDrawn="1">
          <p15:clr>
            <a:srgbClr val="A4A3A4"/>
          </p15:clr>
        </p15:guide>
        <p15:guide id="3" orient="horz" pos="88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00A8"/>
    <a:srgbClr val="0000FF"/>
    <a:srgbClr val="213163"/>
    <a:srgbClr val="223366"/>
    <a:srgbClr val="001131"/>
    <a:srgbClr val="DDE8FF"/>
    <a:srgbClr val="851910"/>
    <a:srgbClr val="FFD5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033" autoAdjust="0"/>
  </p:normalViewPr>
  <p:slideViewPr>
    <p:cSldViewPr snapToGrid="0" showGuides="1">
      <p:cViewPr varScale="1">
        <p:scale>
          <a:sx n="104" d="100"/>
          <a:sy n="104" d="100"/>
        </p:scale>
        <p:origin x="850" y="82"/>
      </p:cViewPr>
      <p:guideLst>
        <p:guide orient="horz" pos="641"/>
        <p:guide pos="118"/>
        <p:guide orient="horz" pos="887"/>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customXml" Target="../customXml/item3.xml"/><Relationship Id="rId2" Type="http://schemas.openxmlformats.org/officeDocument/2006/relationships/theme" Target="theme/theme1.xml"/><Relationship Id="rId19" Type="http://schemas.openxmlformats.org/officeDocument/2006/relationships/customXml" Target="../customXml/item2.xml"/><Relationship Id="rId18" Type="http://schemas.openxmlformats.org/officeDocument/2006/relationships/customXml" Target="../customXml/item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handoutMaster" Target="handoutMasters/handoutMaster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0" indent="0">
              <a:buNone/>
            </a:pPr>
            <a:r>
              <a:rPr lang="en-US" b="1" dirty="0"/>
              <a:t>Slides</a:t>
            </a:r>
            <a:r>
              <a:rPr lang="en-US" dirty="0"/>
              <a:t>: Prepare a short slide deck (10-12 slides) summarizing the project objectives, methodology, and key results.</a:t>
            </a:r>
            <a:endParaRPr lang="en-IN"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dirty="0"/>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noRot="1" noChangeAspect="1"/>
          </p:cNvSpPr>
          <p:nvPr>
            <p:ph type="sldImg"/>
          </p:nvPr>
        </p:nvSpPr>
        <p:spPr>
          <a:xfrm>
            <a:off x="685800" y="1143000"/>
            <a:ext cx="5486400" cy="3086100"/>
          </a:xfrm>
          <a:prstGeom prst="rect">
            <a:avLst/>
          </a:prstGeom>
        </p:spPr>
      </p:sp>
      <p:sp>
        <p:nvSpPr>
          <p:cNvPr id="380" name="PlaceHolder 2"/>
          <p:cNvSpPr>
            <a:spLocks noGrp="1"/>
          </p:cNvSpPr>
          <p:nvPr>
            <p:ph type="body"/>
          </p:nvPr>
        </p:nvSpPr>
        <p:spPr>
          <a:xfrm>
            <a:off x="685800" y="4400640"/>
            <a:ext cx="5486040" cy="3600000"/>
          </a:xfrm>
          <a:prstGeom prst="rect">
            <a:avLst/>
          </a:prstGeom>
        </p:spPr>
        <p:txBody>
          <a:bodyPr>
            <a:noAutofit/>
          </a:bodyPr>
          <a:lstStyle/>
          <a:p>
            <a:pPr marL="0" indent="0">
              <a:buFont typeface="Arial" panose="020B0604020202020204" pitchFamily="34" charset="0"/>
              <a:buNone/>
              <a:tabLst>
                <a:tab pos="0" algn="l"/>
              </a:tabLst>
            </a:pPr>
            <a:r>
              <a:rPr lang="en-IN" sz="2000" b="0" spc="-1"/>
              <a:t>thank you very much for joining</a:t>
            </a:r>
            <a:r>
              <a:rPr lang="en-IN" b="0"/>
              <a:t> this </a:t>
            </a:r>
            <a:r>
              <a:rPr lang="en-IN"/>
              <a:t>PPT</a:t>
            </a:r>
            <a:r>
              <a:rPr lang="en-IN" b="0"/>
              <a:t>, keep learning.</a:t>
            </a:r>
            <a:endParaRPr lang="en-IN" b="0"/>
          </a:p>
        </p:txBody>
      </p:sp>
      <p:sp>
        <p:nvSpPr>
          <p:cNvPr id="381" name="TextShape 3"/>
          <p:cNvSpPr txBox="1"/>
          <p:nvPr/>
        </p:nvSpPr>
        <p:spPr>
          <a:xfrm>
            <a:off x="3884760" y="8685360"/>
            <a:ext cx="2971440" cy="458280"/>
          </a:xfrm>
          <a:prstGeom prst="rect">
            <a:avLst/>
          </a:prstGeom>
          <a:noFill/>
          <a:ln w="0">
            <a:noFill/>
          </a:ln>
        </p:spPr>
        <p:txBody>
          <a:bodyPr anchor="b">
            <a:noAutofit/>
          </a:bodyPr>
          <a:lstStyle/>
          <a:p>
            <a:pPr algn="r">
              <a:lnSpc>
                <a:spcPct val="100000"/>
              </a:lnSpc>
            </a:pPr>
            <a:fld id="{E9D2A155-03D1-406C-89CB-ED7F9F0CCA44}" type="slidenum">
              <a:rPr lang="en-IN" sz="1200" b="0" strike="noStrike" spc="-1">
                <a:latin typeface="Times New Roman" panose="02020603050405020304"/>
              </a:rPr>
            </a:fld>
            <a:endParaRPr lang="en-US" sz="1200" b="0" strike="noStrike" spc="-1">
              <a:latin typeface="Times New Roman" panose="020206030504050203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matchingName="Title and body">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panose="020F0502020204030204"/>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panose="020B060402020202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a:xfrm>
            <a:off x="628650" y="4767263"/>
            <a:ext cx="2057400" cy="274637"/>
          </a:xfrm>
          <a:prstGeom prst="rect">
            <a:avLst/>
          </a:prstGeom>
        </p:spPr>
        <p:txBody>
          <a:bodyPr/>
          <a:lstStyle/>
          <a:p>
            <a:fld id="{81BF06D3-496D-4060-A653-877D7024FA53}" type="datetime1">
              <a:rPr lang="en-IN" smtClean="0"/>
            </a:fld>
            <a:endParaRPr lang="en-US"/>
          </a:p>
        </p:txBody>
      </p:sp>
      <p:sp>
        <p:nvSpPr>
          <p:cNvPr id="5" name="Footer Placeholder 4"/>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5"/>
        <p:cNvGrpSpPr/>
        <p:nvPr/>
      </p:nvGrpSpPr>
      <p:grpSpPr>
        <a:xfrm>
          <a:off x="0" y="0"/>
          <a:ext cx="0" cy="0"/>
          <a:chOff x="0" y="0"/>
          <a:chExt cx="0" cy="0"/>
        </a:xfrm>
      </p:grpSpPr>
      <p:sp>
        <p:nvSpPr>
          <p:cNvPr id="26" name="Google Shape;26;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Rectangle 5"/>
          <p:cNvSpPr/>
          <p:nvPr userDrawn="1"/>
        </p:nvSpPr>
        <p:spPr>
          <a:xfrm>
            <a:off x="1" y="-78892"/>
            <a:ext cx="7088224" cy="467289"/>
          </a:xfrm>
          <a:prstGeom prst="rect">
            <a:avLst/>
          </a:prstGeom>
          <a:solidFill>
            <a:srgbClr val="223366"/>
          </a:solidFill>
          <a:ln>
            <a:solidFill>
              <a:srgbClr val="223366"/>
            </a:solid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a:t>Project Title</a:t>
            </a:r>
            <a:endParaRPr lang="en-US"/>
          </a:p>
        </p:txBody>
      </p:sp>
      <p:sp>
        <p:nvSpPr>
          <p:cNvPr id="9" name="Rectangle 8"/>
          <p:cNvSpPr/>
          <p:nvPr userDrawn="1"/>
        </p:nvSpPr>
        <p:spPr>
          <a:xfrm>
            <a:off x="0" y="4935061"/>
            <a:ext cx="9144000" cy="208439"/>
          </a:xfrm>
          <a:prstGeom prst="rect">
            <a:avLst/>
          </a:prstGeom>
          <a:solidFill>
            <a:srgbClr val="85191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a:blip r:embed="rId12"/>
          <a:srcRect/>
          <a:stretch>
            <a:fillRect/>
          </a:stretch>
        </p:blipFill>
        <p:spPr>
          <a:xfrm>
            <a:off x="7435308" y="29029"/>
            <a:ext cx="1245494" cy="405088"/>
          </a:xfrm>
          <a:prstGeom prst="rect">
            <a:avLst/>
          </a:prstGeom>
        </p:spPr>
      </p:pic>
      <p:sp>
        <p:nvSpPr>
          <p:cNvPr id="13" name="Rectangle 12"/>
          <p:cNvSpPr/>
          <p:nvPr userDrawn="1"/>
        </p:nvSpPr>
        <p:spPr>
          <a:xfrm>
            <a:off x="9027886" y="0"/>
            <a:ext cx="116114" cy="467289"/>
          </a:xfrm>
          <a:prstGeom prst="rect">
            <a:avLst/>
          </a:prstGeom>
          <a:solidFill>
            <a:srgbClr val="00B0F0"/>
          </a:solidFill>
          <a:ln>
            <a:noFill/>
          </a:ln>
          <a:effectLst>
            <a:outerShdw blurRad="50800" dist="38100" dir="54000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1.xml"/><Relationship Id="rId5" Type="http://schemas.openxmlformats.org/officeDocument/2006/relationships/image" Target="../media/image6.png"/><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7.png"/><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1"/>
          <a:stretch>
            <a:fillRect/>
          </a:stretch>
        </p:blipFill>
        <p:spPr>
          <a:xfrm>
            <a:off x="-1" y="-122464"/>
            <a:ext cx="9144000" cy="5143500"/>
          </a:xfrm>
          <a:prstGeom prst="rect">
            <a:avLst/>
          </a:prstGeom>
        </p:spPr>
      </p:pic>
      <p:sp>
        <p:nvSpPr>
          <p:cNvPr id="2" name="TextBox 1"/>
          <p:cNvSpPr txBox="1"/>
          <p:nvPr/>
        </p:nvSpPr>
        <p:spPr>
          <a:xfrm>
            <a:off x="2274736" y="4468992"/>
            <a:ext cx="4594528" cy="276999"/>
          </a:xfrm>
          <a:prstGeom prst="rect">
            <a:avLst/>
          </a:prstGeom>
          <a:noFill/>
        </p:spPr>
        <p:txBody>
          <a:bodyPr wrap="none" rtlCol="0">
            <a:spAutoFit/>
          </a:bodyPr>
          <a:lstStyle/>
          <a:p>
            <a:pPr algn="ctr"/>
            <a:r>
              <a:rPr lang="en-US" sz="1200">
                <a:solidFill>
                  <a:schemeClr val="bg1"/>
                </a:solidFill>
              </a:rPr>
              <a:t>Disclaimer: The content is curated for educational purposes only.</a:t>
            </a:r>
            <a:endParaRPr lang="en-US" sz="1200">
              <a:solidFill>
                <a:schemeClr val="bg1"/>
              </a:solidFill>
            </a:endParaRPr>
          </a:p>
        </p:txBody>
      </p:sp>
      <p:sp>
        <p:nvSpPr>
          <p:cNvPr id="5" name="Rectangle: Rounded Corners 4"/>
          <p:cNvSpPr/>
          <p:nvPr/>
        </p:nvSpPr>
        <p:spPr>
          <a:xfrm>
            <a:off x="1122744" y="1001693"/>
            <a:ext cx="6898511" cy="3102015"/>
          </a:xfrm>
          <a:prstGeom prst="roundRect">
            <a:avLst>
              <a:gd name="adj" fmla="val 8142"/>
            </a:avLst>
          </a:prstGeom>
          <a:solidFill>
            <a:srgbClr val="E5EEFF"/>
          </a:solidFill>
          <a:ln>
            <a:solidFill>
              <a:srgbClr val="9BDB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chemeClr val="lt1"/>
                </a:solidFill>
                <a:latin typeface="+mn-lt"/>
                <a:ea typeface="+mn-ea"/>
                <a:cs typeface="+mn-cs"/>
                <a:sym typeface="Arial" panose="020B0604020202020204"/>
              </a:defRPr>
            </a:lvl9pPr>
          </a:lstStyle>
          <a:p>
            <a:pPr algn="ctr"/>
            <a:endParaRPr lang="en-US"/>
          </a:p>
        </p:txBody>
      </p:sp>
      <p:grpSp>
        <p:nvGrpSpPr>
          <p:cNvPr id="6" name="Group 5"/>
          <p:cNvGrpSpPr/>
          <p:nvPr/>
        </p:nvGrpSpPr>
        <p:grpSpPr>
          <a:xfrm>
            <a:off x="1491063" y="1127717"/>
            <a:ext cx="6047412" cy="601034"/>
            <a:chOff x="1567263" y="1495382"/>
            <a:chExt cx="6047412" cy="601034"/>
          </a:xfrm>
        </p:grpSpPr>
        <p:pic>
          <p:nvPicPr>
            <p:cNvPr id="8" name="Google Shape;110;p4" descr="A close up of a sign&#10;&#10;Description automatically generated"/>
            <p:cNvPicPr preferRelativeResize="0"/>
            <p:nvPr/>
          </p:nvPicPr>
          <p:blipFill rotWithShape="1">
            <a:blip r:embed="rId2"/>
            <a:srcRect/>
            <a:stretch>
              <a:fillRect/>
            </a:stretch>
          </p:blipFill>
          <p:spPr>
            <a:xfrm>
              <a:off x="4755974" y="1620847"/>
              <a:ext cx="1163978" cy="389110"/>
            </a:xfrm>
            <a:prstGeom prst="rect">
              <a:avLst/>
            </a:prstGeom>
            <a:noFill/>
            <a:ln>
              <a:noFill/>
            </a:ln>
          </p:spPr>
        </p:pic>
        <p:pic>
          <p:nvPicPr>
            <p:cNvPr id="11" name="Picture 10"/>
            <p:cNvPicPr>
              <a:picLocks noChangeAspect="1"/>
            </p:cNvPicPr>
            <p:nvPr/>
          </p:nvPicPr>
          <p:blipFill rotWithShape="1">
            <a:blip r:embed="rId3"/>
            <a:srcRect t="20552"/>
            <a:stretch>
              <a:fillRect/>
            </a:stretch>
          </p:blipFill>
          <p:spPr>
            <a:xfrm>
              <a:off x="3675859" y="1608154"/>
              <a:ext cx="787775" cy="414497"/>
            </a:xfrm>
            <a:prstGeom prst="rect">
              <a:avLst/>
            </a:prstGeom>
          </p:spPr>
        </p:pic>
        <p:cxnSp>
          <p:nvCxnSpPr>
            <p:cNvPr id="15" name="Straight Connector 14"/>
            <p:cNvCxnSpPr/>
            <p:nvPr/>
          </p:nvCxnSpPr>
          <p:spPr>
            <a:xfrm>
              <a:off x="4609804"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6066122"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0" name="Picture 19"/>
            <p:cNvPicPr/>
            <p:nvPr/>
          </p:nvPicPr>
          <p:blipFill>
            <a:blip r:embed="rId4"/>
            <a:stretch>
              <a:fillRect/>
            </a:stretch>
          </p:blipFill>
          <p:spPr>
            <a:xfrm>
              <a:off x="6212294" y="1633695"/>
              <a:ext cx="1402381" cy="363414"/>
            </a:xfrm>
            <a:prstGeom prst="rect">
              <a:avLst/>
            </a:prstGeom>
            <a:ln w="0">
              <a:noFill/>
            </a:ln>
          </p:spPr>
        </p:pic>
        <p:cxnSp>
          <p:nvCxnSpPr>
            <p:cNvPr id="21" name="Straight Connector 20"/>
            <p:cNvCxnSpPr/>
            <p:nvPr/>
          </p:nvCxnSpPr>
          <p:spPr>
            <a:xfrm>
              <a:off x="3529689" y="1534389"/>
              <a:ext cx="0" cy="562027"/>
            </a:xfrm>
            <a:prstGeom prst="line">
              <a:avLst/>
            </a:prstGeom>
            <a:ln>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22" name="Picture 21" descr="A blue and black text&#10;&#10;Description automatically generated"/>
            <p:cNvPicPr>
              <a:picLocks noChangeAspect="1"/>
            </p:cNvPicPr>
            <p:nvPr/>
          </p:nvPicPr>
          <p:blipFill>
            <a:blip r:embed="rId5"/>
            <a:stretch>
              <a:fillRect/>
            </a:stretch>
          </p:blipFill>
          <p:spPr>
            <a:xfrm>
              <a:off x="1567263" y="1495382"/>
              <a:ext cx="1816256" cy="454064"/>
            </a:xfrm>
            <a:prstGeom prst="rect">
              <a:avLst/>
            </a:prstGeom>
          </p:spPr>
        </p:pic>
      </p:grpSp>
      <p:sp>
        <p:nvSpPr>
          <p:cNvPr id="7" name="TextBox 6"/>
          <p:cNvSpPr txBox="1"/>
          <p:nvPr/>
        </p:nvSpPr>
        <p:spPr>
          <a:xfrm>
            <a:off x="1311910" y="1727835"/>
            <a:ext cx="6520180" cy="3261360"/>
          </a:xfrm>
          <a:prstGeom prst="rect">
            <a:avLst/>
          </a:prstGeom>
          <a:noFill/>
        </p:spPr>
        <p:txBody>
          <a:bodyPr wrap="square">
            <a:noAutofit/>
          </a:bodyPr>
          <a:lstStyle/>
          <a:p>
            <a:pPr algn="ctr"/>
            <a:r>
              <a:rPr lang="en-US" altLang="en-US" sz="2800" b="1" dirty="0"/>
              <a:t>Next Word Prediction using Pretrained Models</a:t>
            </a:r>
            <a:endParaRPr lang="en-US" altLang="en-US" sz="2800" b="1" dirty="0"/>
          </a:p>
          <a:p>
            <a:endParaRPr lang="en-US" sz="1400" dirty="0"/>
          </a:p>
          <a:p>
            <a:pPr algn="ctr"/>
            <a:r>
              <a:rPr lang="en-US" sz="1400" dirty="0"/>
              <a:t>Team :  </a:t>
            </a:r>
            <a:r>
              <a:rPr lang="en-IN" altLang="en-US" sz="1400" dirty="0"/>
              <a:t>H.R.Murali Mohan (h.ramappa.gari.muralimohan@gmail.com)                                                                         P.Naga pavan kumar (</a:t>
            </a:r>
            <a:r>
              <a:rPr lang="en-US" sz="1400" dirty="0"/>
              <a:t>	</a:t>
            </a:r>
            <a:r>
              <a:rPr lang="en-US" altLang="en-US" sz="1400" dirty="0"/>
              <a:t>ppkumar25466@gmail.com</a:t>
            </a:r>
            <a:r>
              <a:rPr lang="en-IN" altLang="en-US" sz="1400" dirty="0"/>
              <a:t>)</a:t>
            </a:r>
            <a:r>
              <a:rPr lang="en-US" sz="1400" dirty="0"/>
              <a:t>	</a:t>
            </a:r>
            <a:r>
              <a:rPr lang="en-IN" altLang="en-US" sz="1400" dirty="0"/>
              <a:t>                                   </a:t>
            </a:r>
            <a:endParaRPr lang="en-IN" altLang="en-US" sz="1400" dirty="0"/>
          </a:p>
          <a:p>
            <a:pPr algn="ctr"/>
            <a:r>
              <a:rPr lang="en-US" sz="1400" dirty="0"/>
              <a:t>Guide:</a:t>
            </a:r>
            <a:r>
              <a:rPr lang="en-US" altLang="en-US" sz="1400" dirty="0"/>
              <a:t>Mr.Abdul Aziz Md sir</a:t>
            </a:r>
            <a:endParaRPr lang="en-US" altLang="en-US" sz="1400" dirty="0"/>
          </a:p>
          <a:p>
            <a:pPr algn="ctr"/>
            <a:endParaRPr lang="en-US" dirty="0"/>
          </a:p>
          <a:p>
            <a:pPr algn="ctr"/>
            <a:endParaRPr lang="en-US" sz="1400" dirty="0"/>
          </a:p>
          <a:p>
            <a:pPr algn="ctr"/>
            <a:endParaRPr lang="en-US" dirty="0"/>
          </a:p>
          <a:p>
            <a:pPr algn="ctr"/>
            <a:endParaRPr lang="en-US" sz="140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3" name="Google Shape;62;g5fab984687_2_0"/>
          <p:cNvSpPr txBox="1"/>
          <p:nvPr/>
        </p:nvSpPr>
        <p:spPr>
          <a:xfrm>
            <a:off x="3160827" y="2041411"/>
            <a:ext cx="2821075" cy="5303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lgn="ctr">
              <a:spcBef>
                <a:spcPts val="600"/>
              </a:spcBef>
            </a:pPr>
            <a:r>
              <a:rPr lang="en-US" sz="3000" b="1">
                <a:gradFill>
                  <a:gsLst>
                    <a:gs pos="0">
                      <a:srgbClr val="14CD68"/>
                    </a:gs>
                    <a:gs pos="100000">
                      <a:srgbClr val="0B6E38"/>
                    </a:gs>
                  </a:gsLst>
                  <a:lin scaled="0"/>
                </a:gradFill>
              </a:rPr>
              <a:t>Thank you!</a:t>
            </a:r>
            <a:endParaRPr lang="en-US" sz="3000" b="1">
              <a:gradFill>
                <a:gsLst>
                  <a:gs pos="0">
                    <a:srgbClr val="14CD68"/>
                  </a:gs>
                  <a:gs pos="100000">
                    <a:srgbClr val="0B6E38"/>
                  </a:gs>
                </a:gsLst>
                <a:lin scaled="0"/>
              </a:gradFill>
            </a:endParaRPr>
          </a:p>
        </p:txBody>
      </p:sp>
      <p:sp>
        <p:nvSpPr>
          <p:cNvPr id="11" name="Text Box 10"/>
          <p:cNvSpPr txBox="1"/>
          <p:nvPr/>
        </p:nvSpPr>
        <p:spPr>
          <a:xfrm>
            <a:off x="1035050" y="0"/>
            <a:ext cx="4472940" cy="339725"/>
          </a:xfrm>
          <a:prstGeom prst="rect">
            <a:avLst/>
          </a:prstGeom>
          <a:noFill/>
        </p:spPr>
        <p:txBody>
          <a:bodyPr wrap="square" rtlCol="0">
            <a:noAutofit/>
          </a:bodyPr>
          <a:p>
            <a:r>
              <a:rPr lang="en-IN" altLang="en-US">
                <a:solidFill>
                  <a:schemeClr val="bg1"/>
                </a:solidFill>
              </a:rPr>
              <a:t>:</a:t>
            </a:r>
            <a:r>
              <a:rPr lang="en-US" altLang="en-US">
                <a:solidFill>
                  <a:schemeClr val="bg1"/>
                </a:solidFill>
              </a:rPr>
              <a:t>Next Word Prediction using Pretrained Models</a:t>
            </a:r>
            <a:endParaRPr lang="en-US" altLang="en-US">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1175" name="TextBox 1174"/>
          <p:cNvSpPr txBox="1"/>
          <p:nvPr/>
        </p:nvSpPr>
        <p:spPr>
          <a:xfrm>
            <a:off x="366152" y="598433"/>
            <a:ext cx="462421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dirty="0">
                <a:solidFill>
                  <a:srgbClr val="002060"/>
                </a:solidFill>
                <a:latin typeface="Arial" panose="020B0604020202020204" pitchFamily="34" charset="0"/>
                <a:cs typeface="Arial" panose="020B0604020202020204" pitchFamily="34" charset="0"/>
              </a:rPr>
              <a:t>OUTLINE</a:t>
            </a:r>
            <a:endParaRPr lang="en-US" sz="900" b="1" dirty="0"/>
          </a:p>
        </p:txBody>
      </p:sp>
      <p:sp>
        <p:nvSpPr>
          <p:cNvPr id="4" name="TextBox 3"/>
          <p:cNvSpPr txBox="1"/>
          <p:nvPr/>
        </p:nvSpPr>
        <p:spPr>
          <a:xfrm>
            <a:off x="654158" y="1060098"/>
            <a:ext cx="6935087" cy="3331810"/>
          </a:xfrm>
          <a:prstGeom prst="rect">
            <a:avLst/>
          </a:prstGeom>
          <a:noFill/>
        </p:spPr>
        <p:txBody>
          <a:bodyPr wrap="square">
            <a:spAutoFit/>
          </a:bodyPr>
          <a:lstStyle/>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solidFill>
                  <a:schemeClr val="tx1"/>
                </a:solidFill>
                <a:effectLst/>
                <a:latin typeface="+mj-lt"/>
                <a:ea typeface="Times New Roman" panose="02020603050405020304" pitchFamily="18" charset="0"/>
                <a:cs typeface="Times New Roman" panose="02020603050405020304" pitchFamily="18" charset="0"/>
              </a:rPr>
              <a:t>Abstract of the Project</a:t>
            </a:r>
            <a:endParaRPr lang="en-IN" sz="1800" dirty="0">
              <a:solidFill>
                <a:schemeClr val="tx1"/>
              </a:solidFill>
              <a:latin typeface="+mj-lt"/>
              <a:ea typeface="Times New Roman" panose="02020603050405020304" pitchFamily="18" charset="0"/>
              <a:cs typeface="Times New Roman" panose="02020603050405020304" pitchFamily="18" charset="0"/>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Problem Statement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Proposed Solution</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mn-lt"/>
              </a:rPr>
              <a:t>System Architecture</a:t>
            </a:r>
            <a:endParaRPr lang="en-US" sz="1800" dirty="0">
              <a:latin typeface="+mj-lt"/>
              <a:ea typeface="+mn-lt"/>
              <a:cs typeface="Calibri" panose="020F0502020204030204"/>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Live Demo of the Project</a:t>
            </a:r>
            <a:endParaRPr lang="en-US" sz="1800" dirty="0">
              <a:latin typeface="+mj-lt"/>
              <a:ea typeface="+mn-lt"/>
              <a:cs typeface="Arial" panose="020B0604020202020204"/>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Embedded</a:t>
            </a:r>
            <a:r>
              <a:rPr lang="en-US" sz="1800" dirty="0">
                <a:latin typeface="+mj-lt"/>
                <a:ea typeface="+mn-lt"/>
              </a:rPr>
              <a:t> Video of Project</a:t>
            </a:r>
            <a:endParaRPr lang="en-US"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IN" sz="1800" dirty="0">
                <a:latin typeface="+mj-lt"/>
                <a:ea typeface="+mn-lt"/>
                <a:cs typeface="Arial" panose="020B0604020202020204"/>
              </a:rPr>
              <a:t>Conclusion</a:t>
            </a:r>
            <a:endParaRPr lang="en-IN" sz="1800" dirty="0">
              <a:latin typeface="+mj-lt"/>
              <a:ea typeface="+mn-lt"/>
            </a:endParaRPr>
          </a:p>
          <a:p>
            <a:pPr marL="285750" indent="-285750">
              <a:lnSpc>
                <a:spcPct val="115000"/>
              </a:lnSpc>
              <a:spcBef>
                <a:spcPts val="200"/>
              </a:spcBef>
              <a:spcAft>
                <a:spcPts val="600"/>
              </a:spcAft>
              <a:buFont typeface="Arial" panose="020B0604020202020204" pitchFamily="34" charset="0"/>
              <a:buChar char="•"/>
              <a:tabLst>
                <a:tab pos="4229100" algn="ctr"/>
              </a:tabLst>
            </a:pPr>
            <a:r>
              <a:rPr lang="en-US" sz="1800" dirty="0">
                <a:latin typeface="+mj-lt"/>
                <a:ea typeface="+mn-lt"/>
                <a:cs typeface="Arial" panose="020B0604020202020204"/>
              </a:rPr>
              <a:t>Future Scope</a:t>
            </a:r>
            <a:endParaRPr lang="en-US" sz="1800" dirty="0">
              <a:latin typeface="+mj-lt"/>
              <a:ea typeface="+mn-lt"/>
              <a:cs typeface="Arial" panose="020B0604020202020204"/>
            </a:endParaRPr>
          </a:p>
        </p:txBody>
      </p:sp>
      <p:sp>
        <p:nvSpPr>
          <p:cNvPr id="6" name="Text Box 5"/>
          <p:cNvSpPr txBox="1"/>
          <p:nvPr/>
        </p:nvSpPr>
        <p:spPr>
          <a:xfrm>
            <a:off x="-191770" y="-166370"/>
            <a:ext cx="7266305" cy="528955"/>
          </a:xfrm>
          <a:prstGeom prst="rect">
            <a:avLst/>
          </a:prstGeom>
          <a:noFill/>
        </p:spPr>
        <p:txBody>
          <a:bodyPr wrap="square" rtlCol="0">
            <a:noAutofit/>
          </a:bodyPr>
          <a:p>
            <a:endParaRPr lang="en-US"/>
          </a:p>
        </p:txBody>
      </p:sp>
      <p:sp>
        <p:nvSpPr>
          <p:cNvPr id="11" name="Text Box 10"/>
          <p:cNvSpPr txBox="1"/>
          <p:nvPr/>
        </p:nvSpPr>
        <p:spPr>
          <a:xfrm>
            <a:off x="1035050" y="15240"/>
            <a:ext cx="4472940" cy="339725"/>
          </a:xfrm>
          <a:prstGeom prst="rect">
            <a:avLst/>
          </a:prstGeom>
          <a:noFill/>
        </p:spPr>
        <p:txBody>
          <a:bodyPr wrap="square" rtlCol="0">
            <a:noAutofit/>
          </a:bodyPr>
          <a:p>
            <a:r>
              <a:rPr lang="en-IN" altLang="en-US">
                <a:solidFill>
                  <a:schemeClr val="bg1"/>
                </a:solidFill>
              </a:rPr>
              <a:t>:</a:t>
            </a:r>
            <a:r>
              <a:rPr lang="en-US" altLang="en-US">
                <a:solidFill>
                  <a:schemeClr val="bg1"/>
                </a:solidFill>
              </a:rPr>
              <a:t>Next Word Prediction using Pretrained Models</a:t>
            </a:r>
            <a:endParaRPr lang="en-US" altLang="en-US">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11700" y="445025"/>
            <a:ext cx="8520600" cy="583565"/>
          </a:xfrm>
          <a:noFill/>
        </p:spPr>
        <p:txBody>
          <a:bodyPr rot="0" spcFirstLastPara="0" vertOverflow="overflow" horzOverflow="overflow" vert="horz" wrap="square" lIns="91440" tIns="45720" rIns="91440" bIns="45720" numCol="1" spcCol="0" rtlCol="0" fromWordArt="0" anchor="t" anchorCtr="0" forceAA="0" compatLnSpc="1">
            <a:spAutoFit/>
          </a:bodyPr>
          <a:lstStyle/>
          <a:p>
            <a:r>
              <a:rPr lang="en-US" sz="3200" b="1">
                <a:solidFill>
                  <a:srgbClr val="002060"/>
                </a:solidFill>
                <a:latin typeface="Arial" panose="020B0604020202020204" pitchFamily="34" charset="0"/>
                <a:cs typeface="Arial" panose="020B0604020202020204" pitchFamily="34" charset="0"/>
              </a:rPr>
              <a:t>Abstract</a:t>
            </a:r>
            <a:endParaRPr lang="en-IN" sz="3200" b="1">
              <a:solidFill>
                <a:srgbClr val="002060"/>
              </a:solidFill>
              <a:latin typeface="Arial" panose="020B0604020202020204" pitchFamily="34" charset="0"/>
              <a:cs typeface="Arial" panose="020B0604020202020204" pitchFamily="34" charset="0"/>
            </a:endParaRPr>
          </a:p>
        </p:txBody>
      </p:sp>
      <p:sp>
        <p:nvSpPr>
          <p:cNvPr id="6" name="Text Box 5"/>
          <p:cNvSpPr txBox="1"/>
          <p:nvPr/>
        </p:nvSpPr>
        <p:spPr>
          <a:xfrm>
            <a:off x="233680" y="1494790"/>
            <a:ext cx="8722360" cy="3323590"/>
          </a:xfrm>
          <a:prstGeom prst="rect">
            <a:avLst/>
          </a:prstGeom>
        </p:spPr>
        <p:txBody>
          <a:bodyPr wrap="square">
            <a:noAutofit/>
          </a:bodyPr>
          <a:p>
            <a:r>
              <a:rPr lang="en-US" altLang="zh-CN" sz="2000"/>
              <a:t>This project builds a Next Word Prediction app using advanced Natural Language Processing (NLP) models. The app allows users to type a sentence and get predictions for the next word using pretrained models like BERT, RoBERTa, DistilBERT, and GPT-2. Users can choose which model to use and adjust how many predictions they want to see. The app works in real-time, providing suggestions based on the input text.</a:t>
            </a:r>
            <a:endParaRPr lang="en-US" altLang="zh-CN" sz="2000"/>
          </a:p>
          <a:p>
            <a:r>
              <a:rPr lang="en-US" altLang="zh-CN" sz="2000"/>
              <a:t>The app uses Streamlit for its user interface and integrates these powerful models to generate predictions efficiently. This project showcases how AI models can be used in real-world applications like autocomplete and intelligent text prediction systems.</a:t>
            </a:r>
            <a:endParaRPr lang="en-US" altLang="zh-CN" sz="2000"/>
          </a:p>
        </p:txBody>
      </p:sp>
      <p:sp>
        <p:nvSpPr>
          <p:cNvPr id="11" name="Text Box 10"/>
          <p:cNvSpPr txBox="1"/>
          <p:nvPr/>
        </p:nvSpPr>
        <p:spPr>
          <a:xfrm>
            <a:off x="1035050" y="0"/>
            <a:ext cx="4472940" cy="339725"/>
          </a:xfrm>
          <a:prstGeom prst="rect">
            <a:avLst/>
          </a:prstGeom>
          <a:noFill/>
        </p:spPr>
        <p:txBody>
          <a:bodyPr wrap="square" rtlCol="0">
            <a:noAutofit/>
          </a:bodyPr>
          <a:p>
            <a:r>
              <a:rPr lang="en-IN" altLang="en-US">
                <a:solidFill>
                  <a:schemeClr val="bg1"/>
                </a:solidFill>
              </a:rPr>
              <a:t>:</a:t>
            </a:r>
            <a:r>
              <a:rPr lang="en-US" altLang="en-US">
                <a:solidFill>
                  <a:schemeClr val="bg1"/>
                </a:solidFill>
              </a:rPr>
              <a:t>Next Word Prediction using Pretrained Models</a:t>
            </a:r>
            <a:endParaRPr lang="en-US" altLang="en-US">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b="1">
                <a:solidFill>
                  <a:srgbClr val="002060"/>
                </a:solidFill>
                <a:latin typeface="Arial" panose="020B0604020202020204" pitchFamily="34" charset="0"/>
                <a:cs typeface="Arial" panose="020B0604020202020204" pitchFamily="34" charset="0"/>
              </a:rPr>
              <a:t>Problem</a:t>
            </a:r>
            <a:r>
              <a:rPr lang="en-US" sz="1400" b="1">
                <a:solidFill>
                  <a:schemeClr val="accent1"/>
                </a:solidFill>
                <a:latin typeface="Arial" panose="020B0604020202020204" pitchFamily="34" charset="0"/>
                <a:cs typeface="Arial" panose="020B0604020202020204" pitchFamily="34" charset="0"/>
              </a:rPr>
              <a:t> </a:t>
            </a:r>
            <a:r>
              <a:rPr lang="en-US" sz="2400" b="1">
                <a:solidFill>
                  <a:srgbClr val="002060"/>
                </a:solidFill>
                <a:latin typeface="Arial" panose="020B0604020202020204" pitchFamily="34" charset="0"/>
                <a:cs typeface="Arial" panose="020B0604020202020204" pitchFamily="34" charset="0"/>
              </a:rPr>
              <a:t>Statement</a:t>
            </a:r>
            <a:endParaRPr lang="en-IN" sz="2400" b="1">
              <a:solidFill>
                <a:srgbClr val="002060"/>
              </a:solidFill>
              <a:latin typeface="Arial" panose="020B0604020202020204" pitchFamily="34" charset="0"/>
              <a:cs typeface="Arial" panose="020B0604020202020204" pitchFamily="34" charset="0"/>
            </a:endParaRPr>
          </a:p>
        </p:txBody>
      </p:sp>
      <p:sp>
        <p:nvSpPr>
          <p:cNvPr id="3" name="Text Box 2"/>
          <p:cNvSpPr txBox="1"/>
          <p:nvPr/>
        </p:nvSpPr>
        <p:spPr>
          <a:xfrm>
            <a:off x="808355" y="1017905"/>
            <a:ext cx="7787005" cy="3313430"/>
          </a:xfrm>
          <a:prstGeom prst="rect">
            <a:avLst/>
          </a:prstGeom>
          <a:noFill/>
        </p:spPr>
        <p:txBody>
          <a:bodyPr wrap="square" rtlCol="0" anchor="t">
            <a:noAutofit/>
          </a:bodyPr>
          <a:p>
            <a:r>
              <a:rPr lang="en-US" altLang="zh-CN" sz="2000">
                <a:sym typeface="+mn-ea"/>
              </a:rPr>
              <a:t>Text prediction systems are commonly used in apps like messaging or search engines, but they often don’t understand the context well. The goal of this project is to build a smart text prediction tool using advanced models like BERT, RoBERTa, and GPT-2. These models can predict the next word in a sentence based on what the user has typed, making the prediction more accurate and context-aware. The challenge is to create an easy-to-use app that provides useful word suggestions while understanding the input better than traditional systems.</a:t>
            </a:r>
            <a:endParaRPr lang="en-US" altLang="zh-CN" sz="2000">
              <a:sym typeface="+mn-ea"/>
            </a:endParaRPr>
          </a:p>
        </p:txBody>
      </p:sp>
      <p:sp>
        <p:nvSpPr>
          <p:cNvPr id="11" name="Text Box 10"/>
          <p:cNvSpPr txBox="1"/>
          <p:nvPr/>
        </p:nvSpPr>
        <p:spPr>
          <a:xfrm>
            <a:off x="1035050" y="0"/>
            <a:ext cx="4472940" cy="339725"/>
          </a:xfrm>
          <a:prstGeom prst="rect">
            <a:avLst/>
          </a:prstGeom>
          <a:noFill/>
        </p:spPr>
        <p:txBody>
          <a:bodyPr wrap="square" rtlCol="0">
            <a:noAutofit/>
          </a:bodyPr>
          <a:p>
            <a:r>
              <a:rPr lang="en-IN" altLang="en-US">
                <a:solidFill>
                  <a:schemeClr val="bg1"/>
                </a:solidFill>
              </a:rPr>
              <a:t>:</a:t>
            </a:r>
            <a:r>
              <a:rPr lang="en-US" altLang="en-US">
                <a:solidFill>
                  <a:schemeClr val="bg1"/>
                </a:solidFill>
              </a:rPr>
              <a:t>Next Word Prediction using Pretrained Models</a:t>
            </a:r>
            <a:endParaRPr lang="en-US" altLang="en-US">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Proposed Solution</a:t>
            </a:r>
            <a:endParaRPr lang="en-IN" sz="2400" b="1">
              <a:solidFill>
                <a:srgbClr val="002060"/>
              </a:solidFill>
              <a:latin typeface="Arial" panose="020B0604020202020204" pitchFamily="34" charset="0"/>
              <a:cs typeface="Arial" panose="020B0604020202020204" pitchFamily="34" charset="0"/>
            </a:endParaRPr>
          </a:p>
        </p:txBody>
      </p:sp>
      <p:sp>
        <p:nvSpPr>
          <p:cNvPr id="3" name="Text Box 2"/>
          <p:cNvSpPr txBox="1"/>
          <p:nvPr/>
        </p:nvSpPr>
        <p:spPr>
          <a:xfrm>
            <a:off x="187960" y="1123315"/>
            <a:ext cx="8698865" cy="3830955"/>
          </a:xfrm>
          <a:prstGeom prst="rect">
            <a:avLst/>
          </a:prstGeom>
        </p:spPr>
        <p:txBody>
          <a:bodyPr>
            <a:noAutofit/>
          </a:bodyPr>
          <a:p>
            <a:r>
              <a:rPr lang="en-US" altLang="zh-CN"/>
              <a:t>We will create a text prediction system using advanced AI models like BERT, RoBERTa, and GPT-2. These models are designed to understand and predict language, making them ideal for this task.</a:t>
            </a:r>
            <a:endParaRPr lang="en-US" altLang="zh-CN"/>
          </a:p>
          <a:p>
            <a:pPr>
              <a:buAutoNum type="arabicPeriod"/>
            </a:pPr>
            <a:r>
              <a:rPr lang="en-US" altLang="zh-CN" b="1">
                <a:gradFill>
                  <a:gsLst>
                    <a:gs pos="0">
                      <a:srgbClr val="007BD3"/>
                    </a:gs>
                    <a:gs pos="100000">
                      <a:srgbClr val="034373"/>
                    </a:gs>
                  </a:gsLst>
                  <a:lin scaled="0"/>
                </a:gradFill>
              </a:rPr>
              <a:t>AI Model Selection</a:t>
            </a:r>
            <a:r>
              <a:rPr lang="en-US" altLang="zh-CN">
                <a:gradFill>
                  <a:gsLst>
                    <a:gs pos="0">
                      <a:srgbClr val="007BD3"/>
                    </a:gs>
                    <a:gs pos="100000">
                      <a:srgbClr val="034373"/>
                    </a:gs>
                  </a:gsLst>
                  <a:lin scaled="0"/>
                </a:gradFill>
              </a:rPr>
              <a:t>:</a:t>
            </a:r>
            <a:endParaRPr lang="en-US" altLang="zh-CN">
              <a:gradFill>
                <a:gsLst>
                  <a:gs pos="0">
                    <a:srgbClr val="007BD3"/>
                  </a:gs>
                  <a:gs pos="100000">
                    <a:srgbClr val="034373"/>
                  </a:gs>
                </a:gsLst>
                <a:lin scaled="0"/>
              </a:gradFill>
            </a:endParaRPr>
          </a:p>
          <a:p>
            <a:pPr marL="285750" lvl="1" indent="-285750">
              <a:buFont typeface="Wingdings" panose="05000000000000000000" charset="0"/>
              <a:buChar char="Ø"/>
            </a:pPr>
            <a:r>
              <a:rPr lang="en-US" altLang="zh-CN"/>
              <a:t>We'll use powerful AI models like BERT, RoBERTa, and GPT-2, which are trained to understand the context of language and generate predictions based on it.</a:t>
            </a:r>
            <a:endParaRPr lang="en-US" altLang="zh-CN"/>
          </a:p>
          <a:p>
            <a:pPr>
              <a:buAutoNum type="arabicPeriod"/>
            </a:pPr>
            <a:r>
              <a:rPr lang="en-US" altLang="zh-CN" b="1">
                <a:gradFill>
                  <a:gsLst>
                    <a:gs pos="0">
                      <a:srgbClr val="007BD3"/>
                    </a:gs>
                    <a:gs pos="100000">
                      <a:srgbClr val="034373"/>
                    </a:gs>
                  </a:gsLst>
                  <a:lin scaled="0"/>
                </a:gradFill>
              </a:rPr>
              <a:t>User Interaction:</a:t>
            </a:r>
            <a:endParaRPr lang="en-US" altLang="zh-CN" b="1">
              <a:gradFill>
                <a:gsLst>
                  <a:gs pos="0">
                    <a:srgbClr val="007BD3"/>
                  </a:gs>
                  <a:gs pos="100000">
                    <a:srgbClr val="034373"/>
                  </a:gs>
                </a:gsLst>
                <a:lin scaled="0"/>
              </a:gradFill>
            </a:endParaRPr>
          </a:p>
          <a:p>
            <a:pPr marL="285750" lvl="1" indent="-285750">
              <a:buFont typeface="Wingdings" panose="05000000000000000000" charset="0"/>
              <a:buChar char="Ø"/>
            </a:pPr>
            <a:r>
              <a:rPr lang="en-US" altLang="zh-CN"/>
              <a:t>The system will allow users to type a sentence. The AI will predict the next word or phrase, helping users finish their thoughts or complete sentences.</a:t>
            </a:r>
            <a:endParaRPr lang="en-US" altLang="zh-CN"/>
          </a:p>
          <a:p>
            <a:pPr>
              <a:buAutoNum type="arabicPeriod"/>
            </a:pPr>
            <a:r>
              <a:rPr lang="en-US" altLang="zh-CN" b="1">
                <a:gradFill>
                  <a:gsLst>
                    <a:gs pos="0">
                      <a:srgbClr val="007BD3"/>
                    </a:gs>
                    <a:gs pos="100000">
                      <a:srgbClr val="034373"/>
                    </a:gs>
                  </a:gsLst>
                  <a:lin scaled="0"/>
                </a:gradFill>
              </a:rPr>
              <a:t>Prediction Accuracy:</a:t>
            </a:r>
            <a:endParaRPr lang="en-US" altLang="zh-CN" b="1">
              <a:gradFill>
                <a:gsLst>
                  <a:gs pos="0">
                    <a:srgbClr val="007BD3"/>
                  </a:gs>
                  <a:gs pos="100000">
                    <a:srgbClr val="034373"/>
                  </a:gs>
                </a:gsLst>
                <a:lin scaled="0"/>
              </a:gradFill>
            </a:endParaRPr>
          </a:p>
          <a:p>
            <a:pPr marL="285750" lvl="1" indent="-285750">
              <a:buFont typeface="Wingdings" panose="05000000000000000000" charset="0"/>
              <a:buChar char="Ø"/>
            </a:pPr>
            <a:r>
              <a:rPr lang="en-US" altLang="zh-CN"/>
              <a:t>The models will generate a list of possible next words based on the context of the input. Users can select how many predictions they want.</a:t>
            </a:r>
            <a:endParaRPr lang="en-US" altLang="zh-CN"/>
          </a:p>
          <a:p>
            <a:pPr>
              <a:buAutoNum type="arabicPeriod"/>
            </a:pPr>
            <a:r>
              <a:rPr lang="en-US" altLang="zh-CN" b="1">
                <a:gradFill>
                  <a:gsLst>
                    <a:gs pos="0">
                      <a:srgbClr val="007BD3"/>
                    </a:gs>
                    <a:gs pos="100000">
                      <a:srgbClr val="034373"/>
                    </a:gs>
                  </a:gsLst>
                  <a:lin scaled="0"/>
                </a:gradFill>
              </a:rPr>
              <a:t>Easy-to-Use Interface:</a:t>
            </a:r>
            <a:endParaRPr lang="en-US" altLang="zh-CN" b="1">
              <a:gradFill>
                <a:gsLst>
                  <a:gs pos="0">
                    <a:srgbClr val="007BD3"/>
                  </a:gs>
                  <a:gs pos="100000">
                    <a:srgbClr val="034373"/>
                  </a:gs>
                </a:gsLst>
                <a:lin scaled="0"/>
              </a:gradFill>
            </a:endParaRPr>
          </a:p>
          <a:p>
            <a:pPr marL="285750" lvl="1" indent="-285750">
              <a:buFont typeface="Wingdings" panose="05000000000000000000" charset="0"/>
              <a:buChar char="Ø"/>
            </a:pPr>
            <a:r>
              <a:rPr lang="en-US" altLang="zh-CN"/>
              <a:t>A user-friendly interface will be provided where users can simply type their text and view predictions.</a:t>
            </a:r>
            <a:endParaRPr lang="en-US" altLang="zh-CN"/>
          </a:p>
          <a:p>
            <a:pPr>
              <a:buAutoNum type="arabicPeriod"/>
            </a:pPr>
            <a:r>
              <a:rPr lang="en-US" altLang="zh-CN" b="1">
                <a:gradFill>
                  <a:gsLst>
                    <a:gs pos="0">
                      <a:srgbClr val="007BD3"/>
                    </a:gs>
                    <a:gs pos="100000">
                      <a:srgbClr val="034373"/>
                    </a:gs>
                  </a:gsLst>
                  <a:lin scaled="0"/>
                </a:gradFill>
              </a:rPr>
              <a:t>Testing and Improvement:</a:t>
            </a:r>
            <a:endParaRPr lang="en-US" altLang="zh-CN" b="1">
              <a:gradFill>
                <a:gsLst>
                  <a:gs pos="0">
                    <a:srgbClr val="007BD3"/>
                  </a:gs>
                  <a:gs pos="100000">
                    <a:srgbClr val="034373"/>
                  </a:gs>
                </a:gsLst>
                <a:lin scaled="0"/>
              </a:gradFill>
            </a:endParaRPr>
          </a:p>
          <a:p>
            <a:pPr marL="285750" lvl="1" indent="-285750">
              <a:buFont typeface="Wingdings" panose="05000000000000000000" charset="0"/>
              <a:buChar char="Ø"/>
            </a:pPr>
            <a:r>
              <a:rPr lang="en-US" altLang="zh-CN"/>
              <a:t>We will evaluate the accuracy of predictions to ensure the system provides meaningful and relevant results.</a:t>
            </a:r>
            <a:endParaRPr lang="en-US" altLang="zh-CN"/>
          </a:p>
        </p:txBody>
      </p:sp>
      <p:sp>
        <p:nvSpPr>
          <p:cNvPr id="11" name="Text Box 10"/>
          <p:cNvSpPr txBox="1"/>
          <p:nvPr/>
        </p:nvSpPr>
        <p:spPr>
          <a:xfrm>
            <a:off x="1035050" y="0"/>
            <a:ext cx="4472940" cy="339725"/>
          </a:xfrm>
          <a:prstGeom prst="rect">
            <a:avLst/>
          </a:prstGeom>
          <a:noFill/>
        </p:spPr>
        <p:txBody>
          <a:bodyPr wrap="square" rtlCol="0">
            <a:noAutofit/>
          </a:bodyPr>
          <a:p>
            <a:r>
              <a:rPr lang="en-IN" altLang="en-US">
                <a:solidFill>
                  <a:schemeClr val="bg1"/>
                </a:solidFill>
              </a:rPr>
              <a:t>:</a:t>
            </a:r>
            <a:r>
              <a:rPr lang="en-US" altLang="en-US">
                <a:solidFill>
                  <a:schemeClr val="bg1"/>
                </a:solidFill>
              </a:rPr>
              <a:t>Next Word Prediction using Pretrained Models</a:t>
            </a:r>
            <a:endParaRPr lang="en-US" altLang="en-US">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3" name="Title 4"/>
          <p:cNvSpPr>
            <a:spLocks noGrp="1"/>
          </p:cNvSpPr>
          <p:nvPr>
            <p:ph type="title"/>
          </p:nvPr>
        </p:nvSpPr>
        <p:spPr>
          <a:xfrm>
            <a:off x="311150" y="474345"/>
            <a:ext cx="8521700" cy="543560"/>
          </a:xfrm>
          <a:noFill/>
          <a:ln>
            <a:noFill/>
          </a:ln>
        </p:spPr>
        <p:txBody>
          <a:bodyPr rot="0" spcFirstLastPara="0" vertOverflow="overflow" horzOverflow="overflow" vert="horz" wrap="square" lIns="91440" tIns="45720" rIns="91440" bIns="45720" numCol="1" spcCol="0" rtlCol="0" fromWordArt="0" anchor="t" anchorCtr="0" forceAA="0" compatLnSpc="1">
            <a:noAutofit/>
          </a:bodyPr>
          <a:lstStyle/>
          <a:p>
            <a:r>
              <a:rPr lang="en-US" sz="2400" b="1">
                <a:solidFill>
                  <a:srgbClr val="002060"/>
                </a:solidFill>
                <a:latin typeface="Arial" panose="020B0604020202020204" pitchFamily="34" charset="0"/>
                <a:cs typeface="Arial" panose="020B0604020202020204" pitchFamily="34" charset="0"/>
              </a:rPr>
              <a:t>System Architecture</a:t>
            </a:r>
            <a:endParaRPr lang="en-US" sz="2400" b="1">
              <a:solidFill>
                <a:srgbClr val="002060"/>
              </a:solidFill>
              <a:latin typeface="Arial" panose="020B0604020202020204" pitchFamily="34" charset="0"/>
              <a:cs typeface="Arial" panose="020B0604020202020204" pitchFamily="34" charset="0"/>
            </a:endParaRPr>
          </a:p>
        </p:txBody>
      </p:sp>
      <p:sp>
        <p:nvSpPr>
          <p:cNvPr id="2" name="Text Box 1"/>
          <p:cNvSpPr txBox="1"/>
          <p:nvPr/>
        </p:nvSpPr>
        <p:spPr>
          <a:xfrm>
            <a:off x="219075" y="903605"/>
            <a:ext cx="8924925" cy="3568700"/>
          </a:xfrm>
          <a:prstGeom prst="rect">
            <a:avLst/>
          </a:prstGeom>
        </p:spPr>
        <p:txBody>
          <a:bodyPr>
            <a:noAutofit/>
          </a:bodyPr>
          <a:p>
            <a:r>
              <a:rPr lang="en-IN" altLang="en-US"/>
              <a:t>     </a:t>
            </a:r>
            <a:r>
              <a:rPr lang="en-US" altLang="zh-CN"/>
              <a:t>The System Architecture for the Next Word Prediction project involves three main components: Frontend, Backend, and AI Model Integration.</a:t>
            </a:r>
            <a:endParaRPr lang="en-US" altLang="zh-CN"/>
          </a:p>
          <a:p>
            <a:pPr>
              <a:buAutoNum type="arabicPeriod"/>
            </a:pPr>
            <a:r>
              <a:rPr lang="en-US" altLang="zh-CN" b="1">
                <a:gradFill>
                  <a:gsLst>
                    <a:gs pos="0">
                      <a:srgbClr val="E30000"/>
                    </a:gs>
                    <a:gs pos="100000">
                      <a:srgbClr val="760303"/>
                    </a:gs>
                  </a:gsLst>
                  <a:lin scaled="0"/>
                </a:gradFill>
              </a:rPr>
              <a:t>Frontend (User Interface):</a:t>
            </a:r>
            <a:endParaRPr lang="en-US" altLang="zh-CN" b="1">
              <a:gradFill>
                <a:gsLst>
                  <a:gs pos="0">
                    <a:srgbClr val="E30000"/>
                  </a:gs>
                  <a:gs pos="100000">
                    <a:srgbClr val="760303"/>
                  </a:gs>
                </a:gsLst>
                <a:lin scaled="0"/>
              </a:gradFill>
            </a:endParaRPr>
          </a:p>
          <a:p>
            <a:pPr lvl="1">
              <a:buFont typeface="Arial" panose="020B0604020202020204"/>
              <a:buChar char="◦"/>
            </a:pPr>
            <a:r>
              <a:rPr lang="en-US" altLang="zh-CN"/>
              <a:t>The Streamlit framework is used to create a web-based interface for the users.</a:t>
            </a:r>
            <a:endParaRPr lang="en-US" altLang="zh-CN"/>
          </a:p>
          <a:p>
            <a:pPr lvl="1">
              <a:buFont typeface="Arial" panose="020B0604020202020204"/>
              <a:buChar char="◦"/>
            </a:pPr>
            <a:r>
              <a:rPr lang="en-US" altLang="zh-CN"/>
              <a:t>Users enter a sentence (with placeholders like &lt;mask&gt;) and select the number of predictions they want.</a:t>
            </a:r>
            <a:endParaRPr lang="en-US" altLang="zh-CN"/>
          </a:p>
          <a:p>
            <a:pPr lvl="1">
              <a:buFont typeface="Arial" panose="020B0604020202020204"/>
              <a:buChar char="◦"/>
            </a:pPr>
            <a:r>
              <a:rPr lang="en-US" altLang="zh-CN"/>
              <a:t>A sidebar allows users to choose different models (BERT, RoBERTa, GPT-2) for word prediction.</a:t>
            </a:r>
            <a:endParaRPr lang="en-US" altLang="zh-CN"/>
          </a:p>
          <a:p>
            <a:pPr>
              <a:buAutoNum type="arabicPeriod"/>
            </a:pPr>
            <a:r>
              <a:rPr lang="en-US" altLang="zh-CN" b="1">
                <a:gradFill>
                  <a:gsLst>
                    <a:gs pos="0">
                      <a:srgbClr val="FE4444"/>
                    </a:gs>
                    <a:gs pos="100000">
                      <a:srgbClr val="832B2B"/>
                    </a:gs>
                  </a:gsLst>
                  <a:lin scaled="0"/>
                </a:gradFill>
              </a:rPr>
              <a:t>Backend:</a:t>
            </a:r>
            <a:endParaRPr lang="en-US" altLang="zh-CN" b="1">
              <a:gradFill>
                <a:gsLst>
                  <a:gs pos="0">
                    <a:srgbClr val="FE4444"/>
                  </a:gs>
                  <a:gs pos="100000">
                    <a:srgbClr val="832B2B"/>
                  </a:gs>
                </a:gsLst>
                <a:lin scaled="0"/>
              </a:gradFill>
            </a:endParaRPr>
          </a:p>
          <a:p>
            <a:pPr lvl="1">
              <a:buFont typeface="Arial" panose="020B0604020202020204"/>
              <a:buChar char="◦"/>
            </a:pPr>
            <a:r>
              <a:rPr lang="en-US" altLang="zh-CN"/>
              <a:t>Model Loading: The backend is responsible for loading and serving the machine learning models (BERT, RoBERTa, GPT-2).</a:t>
            </a:r>
            <a:endParaRPr lang="en-US" altLang="zh-CN"/>
          </a:p>
          <a:p>
            <a:pPr lvl="1">
              <a:buFont typeface="Arial" panose="020B0604020202020204"/>
              <a:buChar char="◦"/>
            </a:pPr>
            <a:r>
              <a:rPr lang="en-US" altLang="zh-CN"/>
              <a:t>Prediction Process: The backend takes the user input, processes it, and sends it to the selected model for prediction.</a:t>
            </a:r>
            <a:endParaRPr lang="en-US" altLang="zh-CN"/>
          </a:p>
          <a:p>
            <a:pPr>
              <a:buAutoNum type="arabicPeriod"/>
            </a:pPr>
            <a:r>
              <a:rPr lang="en-US" altLang="zh-CN" b="1">
                <a:gradFill>
                  <a:gsLst>
                    <a:gs pos="0">
                      <a:srgbClr val="FE4444"/>
                    </a:gs>
                    <a:gs pos="100000">
                      <a:srgbClr val="832B2B"/>
                    </a:gs>
                  </a:gsLst>
                  <a:lin scaled="0"/>
                </a:gradFill>
              </a:rPr>
              <a:t>AI Model Integration:</a:t>
            </a:r>
            <a:endParaRPr lang="en-US" altLang="zh-CN">
              <a:gradFill>
                <a:gsLst>
                  <a:gs pos="0">
                    <a:srgbClr val="FE4444"/>
                  </a:gs>
                  <a:gs pos="100000">
                    <a:srgbClr val="832B2B"/>
                  </a:gs>
                </a:gsLst>
                <a:lin scaled="0"/>
              </a:gradFill>
            </a:endParaRPr>
          </a:p>
          <a:p>
            <a:pPr lvl="1">
              <a:buFont typeface="Arial" panose="020B0604020202020204"/>
              <a:buChar char="◦"/>
            </a:pPr>
            <a:r>
              <a:rPr lang="en-US" altLang="zh-CN"/>
              <a:t>BERT: A transformer-based model used for masked language modeling.</a:t>
            </a:r>
            <a:endParaRPr lang="en-US" altLang="zh-CN"/>
          </a:p>
          <a:p>
            <a:pPr lvl="1">
              <a:buFont typeface="Arial" panose="020B0604020202020204"/>
              <a:buChar char="◦"/>
            </a:pPr>
            <a:r>
              <a:rPr lang="en-US" altLang="zh-CN"/>
              <a:t>RoBERTa: An optimized version of BERT for better performance.</a:t>
            </a:r>
            <a:endParaRPr lang="en-US" altLang="zh-CN"/>
          </a:p>
          <a:p>
            <a:pPr lvl="1">
              <a:buFont typeface="Arial" panose="020B0604020202020204"/>
              <a:buChar char="◦"/>
            </a:pPr>
            <a:r>
              <a:rPr lang="en-US" altLang="zh-CN"/>
              <a:t>GPT-2: A generative model capable of predicting the next sequence of words.</a:t>
            </a:r>
            <a:endParaRPr lang="en-US" altLang="zh-CN"/>
          </a:p>
          <a:p>
            <a:pPr>
              <a:buAutoNum type="arabicPeriod"/>
            </a:pPr>
            <a:r>
              <a:rPr lang="en-US" altLang="zh-CN" b="1">
                <a:gradFill>
                  <a:gsLst>
                    <a:gs pos="0">
                      <a:srgbClr val="FE4444"/>
                    </a:gs>
                    <a:gs pos="100000">
                      <a:srgbClr val="832B2B"/>
                    </a:gs>
                  </a:gsLst>
                  <a:lin scaled="0"/>
                </a:gradFill>
              </a:rPr>
              <a:t>Deployment:</a:t>
            </a:r>
            <a:endParaRPr lang="en-US" altLang="zh-CN" b="1">
              <a:gradFill>
                <a:gsLst>
                  <a:gs pos="0">
                    <a:srgbClr val="FE4444"/>
                  </a:gs>
                  <a:gs pos="100000">
                    <a:srgbClr val="832B2B"/>
                  </a:gs>
                </a:gsLst>
                <a:lin scaled="0"/>
              </a:gradFill>
            </a:endParaRPr>
          </a:p>
          <a:p>
            <a:pPr lvl="1">
              <a:buFont typeface="Arial" panose="020B0604020202020204"/>
              <a:buChar char="◦"/>
            </a:pPr>
            <a:r>
              <a:rPr lang="en-US" altLang="zh-CN"/>
              <a:t>The app is deployed on a web platform (local or cloud) using Streamlit, providing real-time word predictions.</a:t>
            </a:r>
            <a:endParaRPr lang="en-US" altLang="zh-CN"/>
          </a:p>
          <a:p>
            <a:r>
              <a:rPr lang="en-US" altLang="zh-CN"/>
              <a:t>This architecture allows for accurate, context-aware word predictions in an interactive environment.</a:t>
            </a:r>
            <a:endParaRPr lang="en-US" altLang="zh-CN"/>
          </a:p>
        </p:txBody>
      </p:sp>
      <p:sp>
        <p:nvSpPr>
          <p:cNvPr id="11" name="Text Box 10"/>
          <p:cNvSpPr txBox="1"/>
          <p:nvPr/>
        </p:nvSpPr>
        <p:spPr>
          <a:xfrm>
            <a:off x="1035050" y="0"/>
            <a:ext cx="4472940" cy="339725"/>
          </a:xfrm>
          <a:prstGeom prst="rect">
            <a:avLst/>
          </a:prstGeom>
          <a:noFill/>
        </p:spPr>
        <p:txBody>
          <a:bodyPr wrap="square" rtlCol="0">
            <a:noAutofit/>
          </a:bodyPr>
          <a:p>
            <a:r>
              <a:rPr lang="en-IN" altLang="en-US">
                <a:solidFill>
                  <a:schemeClr val="bg1"/>
                </a:solidFill>
              </a:rPr>
              <a:t>:</a:t>
            </a:r>
            <a:r>
              <a:rPr lang="en-US" altLang="en-US">
                <a:solidFill>
                  <a:schemeClr val="bg1"/>
                </a:solidFill>
              </a:rPr>
              <a:t>Next Word Prediction using Pretrained Models</a:t>
            </a:r>
            <a:endParaRPr lang="en-US" altLang="en-US">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3" name="Title 1"/>
          <p:cNvSpPr txBox="1"/>
          <p:nvPr/>
        </p:nvSpPr>
        <p:spPr>
          <a:xfrm>
            <a:off x="309740" y="375246"/>
            <a:ext cx="8520600" cy="461665"/>
          </a:xfrm>
          <a:prstGeom prst="rect">
            <a:avLst/>
          </a:prstGeom>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r>
              <a:rPr lang="en-US" sz="2400" b="1">
                <a:solidFill>
                  <a:srgbClr val="002060"/>
                </a:solidFill>
                <a:latin typeface="Arial" panose="020B0604020202020204" pitchFamily="34" charset="0"/>
                <a:cs typeface="Arial" panose="020B0604020202020204" pitchFamily="34" charset="0"/>
              </a:rPr>
              <a:t>Video of Project Demo</a:t>
            </a:r>
            <a:endParaRPr lang="en-IN" sz="2400" b="1" dirty="0">
              <a:solidFill>
                <a:srgbClr val="002060"/>
              </a:solidFill>
              <a:latin typeface="Arial" panose="020B0604020202020204" pitchFamily="34" charset="0"/>
              <a:cs typeface="Arial" panose="020B0604020202020204" pitchFamily="34" charset="0"/>
            </a:endParaRPr>
          </a:p>
        </p:txBody>
      </p:sp>
      <p:sp>
        <p:nvSpPr>
          <p:cNvPr id="11" name="Text Box 10"/>
          <p:cNvSpPr txBox="1"/>
          <p:nvPr/>
        </p:nvSpPr>
        <p:spPr>
          <a:xfrm>
            <a:off x="1035050" y="0"/>
            <a:ext cx="4472940" cy="339725"/>
          </a:xfrm>
          <a:prstGeom prst="rect">
            <a:avLst/>
          </a:prstGeom>
          <a:noFill/>
        </p:spPr>
        <p:txBody>
          <a:bodyPr wrap="square" rtlCol="0">
            <a:noAutofit/>
          </a:bodyPr>
          <a:p>
            <a:r>
              <a:rPr lang="en-IN" altLang="en-US">
                <a:solidFill>
                  <a:schemeClr val="bg1"/>
                </a:solidFill>
              </a:rPr>
              <a:t>:</a:t>
            </a:r>
            <a:r>
              <a:rPr lang="en-US" altLang="en-US">
                <a:solidFill>
                  <a:schemeClr val="bg1"/>
                </a:solidFill>
              </a:rPr>
              <a:t>Next Word Prediction using Pretrained Models</a:t>
            </a:r>
            <a:endParaRPr lang="en-US" altLang="en-US">
              <a:solidFill>
                <a:schemeClr val="bg1"/>
              </a:solidFill>
            </a:endParaRPr>
          </a:p>
        </p:txBody>
      </p:sp>
      <p:pic>
        <p:nvPicPr>
          <p:cNvPr id="2" name="next word - app.py - Visual Studio Code 2024-12-30 22-31-49 - Copy">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0" y="142875"/>
            <a:ext cx="9144000" cy="485775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Conclusion</a:t>
            </a:r>
            <a:endParaRPr lang="en-IN" sz="2400" b="1">
              <a:solidFill>
                <a:srgbClr val="002060"/>
              </a:solidFill>
              <a:latin typeface="Arial" panose="020B0604020202020204" pitchFamily="34" charset="0"/>
              <a:cs typeface="Arial" panose="020B0604020202020204" pitchFamily="34" charset="0"/>
            </a:endParaRPr>
          </a:p>
        </p:txBody>
      </p:sp>
      <p:sp>
        <p:nvSpPr>
          <p:cNvPr id="3" name="Text Box 2"/>
          <p:cNvSpPr txBox="1"/>
          <p:nvPr/>
        </p:nvSpPr>
        <p:spPr>
          <a:xfrm>
            <a:off x="226060" y="970915"/>
            <a:ext cx="8722360" cy="3825875"/>
          </a:xfrm>
          <a:prstGeom prst="rect">
            <a:avLst/>
          </a:prstGeom>
        </p:spPr>
        <p:txBody>
          <a:bodyPr>
            <a:noAutofit/>
          </a:bodyPr>
          <a:p>
            <a:r>
              <a:rPr lang="en-US" altLang="zh-CN" sz="1600"/>
              <a:t> </a:t>
            </a:r>
            <a:r>
              <a:rPr lang="en-IN" altLang="en-US" sz="1600"/>
              <a:t>T</a:t>
            </a:r>
            <a:r>
              <a:rPr lang="en-US" altLang="zh-CN" sz="1600"/>
              <a:t>his project demonstrates the practical use of transformer models in real-time word prediction, providing a useful tool for enhancing writing, communication, and content generation. It serves as a foundational step towards more advanced NLP applications, with the potential for further customization and improvements in the future.</a:t>
            </a:r>
            <a:endParaRPr lang="en-US" altLang="zh-CN" sz="1600"/>
          </a:p>
          <a:p>
            <a:endParaRPr lang="en-US" altLang="zh-CN" sz="1600"/>
          </a:p>
          <a:p>
            <a:r>
              <a:rPr lang="en-US" altLang="en-US" sz="1600"/>
              <a:t>The application is developed with Streamlit, providing a simple, interactive interface where users can select a model, input a sentence, and receive word predictions. The core process involves encoding the input, generating predictions from the selected model, and decoding them into readable text.</a:t>
            </a:r>
            <a:endParaRPr lang="en-US" altLang="en-US" sz="1600"/>
          </a:p>
          <a:p>
            <a:endParaRPr lang="en-US" altLang="en-US" sz="1600"/>
          </a:p>
          <a:p>
            <a:r>
              <a:rPr lang="en-US" altLang="en-US" sz="1600"/>
              <a:t>By integrating multiple models, the project offers flexibility, allowing users to choose the model that best fits their needs. It highlights how these powerful NLP models can be used in practical, real-world applications, enhancing language-based tasks.</a:t>
            </a:r>
            <a:endParaRPr lang="en-US" altLang="en-US" sz="1600"/>
          </a:p>
        </p:txBody>
      </p:sp>
      <p:sp>
        <p:nvSpPr>
          <p:cNvPr id="11" name="Text Box 10"/>
          <p:cNvSpPr txBox="1"/>
          <p:nvPr/>
        </p:nvSpPr>
        <p:spPr>
          <a:xfrm>
            <a:off x="1035050" y="0"/>
            <a:ext cx="4472940" cy="339725"/>
          </a:xfrm>
          <a:prstGeom prst="rect">
            <a:avLst/>
          </a:prstGeom>
          <a:noFill/>
        </p:spPr>
        <p:txBody>
          <a:bodyPr wrap="square" rtlCol="0">
            <a:noAutofit/>
          </a:bodyPr>
          <a:p>
            <a:r>
              <a:rPr lang="en-IN" altLang="en-US">
                <a:solidFill>
                  <a:schemeClr val="bg1"/>
                </a:solidFill>
              </a:rPr>
              <a:t>:</a:t>
            </a:r>
            <a:r>
              <a:rPr lang="en-US" altLang="en-US">
                <a:solidFill>
                  <a:schemeClr val="bg1"/>
                </a:solidFill>
              </a:rPr>
              <a:t>Next Word Prediction using Pretrained Models</a:t>
            </a:r>
            <a:endParaRPr lang="en-US" altLang="en-US">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noFill/>
          <a:ln>
            <a:noFill/>
          </a:ln>
        </p:spPr>
        <p:txBody>
          <a:bodyPr rot="0" spcFirstLastPara="0" vertOverflow="overflow" horzOverflow="overflow" vert="horz" wrap="square" lIns="91440" tIns="45720" rIns="91440" bIns="45720" numCol="1" spcCol="0" rtlCol="0" fromWordArt="0" anchor="t" anchorCtr="0" forceAA="0" compatLnSpc="1">
            <a:spAutoFit/>
          </a:bodyPr>
          <a:lstStyle/>
          <a:p>
            <a:r>
              <a:rPr lang="en-US" sz="2400" b="1">
                <a:solidFill>
                  <a:srgbClr val="002060"/>
                </a:solidFill>
                <a:latin typeface="Arial" panose="020B0604020202020204" pitchFamily="34" charset="0"/>
                <a:cs typeface="Arial" panose="020B0604020202020204" pitchFamily="34" charset="0"/>
              </a:rPr>
              <a:t>Future Scope</a:t>
            </a:r>
            <a:endParaRPr lang="en-IN" sz="2400" b="1">
              <a:solidFill>
                <a:srgbClr val="002060"/>
              </a:solidFill>
              <a:latin typeface="Arial" panose="020B0604020202020204" pitchFamily="34" charset="0"/>
              <a:cs typeface="Arial" panose="020B0604020202020204" pitchFamily="34" charset="0"/>
            </a:endParaRPr>
          </a:p>
        </p:txBody>
      </p:sp>
      <p:sp>
        <p:nvSpPr>
          <p:cNvPr id="3" name="Text Box 2"/>
          <p:cNvSpPr txBox="1"/>
          <p:nvPr/>
        </p:nvSpPr>
        <p:spPr>
          <a:xfrm>
            <a:off x="158115" y="844550"/>
            <a:ext cx="8836025" cy="4064635"/>
          </a:xfrm>
          <a:prstGeom prst="rect">
            <a:avLst/>
          </a:prstGeom>
        </p:spPr>
        <p:txBody>
          <a:bodyPr>
            <a:noAutofit/>
          </a:bodyPr>
          <a:p>
            <a:r>
              <a:rPr lang="en-US" altLang="zh-CN" sz="1600"/>
              <a:t>The future scope of this project lies in several areas of enhancement and expansion, leveraging the power of natural language processing (NLP) and machine learning models. Some key areas for future improvement include:</a:t>
            </a:r>
            <a:endParaRPr lang="en-US" altLang="zh-CN" sz="1600"/>
          </a:p>
          <a:p>
            <a:pPr marL="342900" indent="-342900">
              <a:buAutoNum type="arabicPeriod"/>
            </a:pPr>
            <a:r>
              <a:rPr lang="en-US" altLang="en-US" sz="1600" b="1">
                <a:solidFill>
                  <a:srgbClr val="00B050"/>
                </a:solidFill>
              </a:rPr>
              <a:t>Integration of More Models:</a:t>
            </a:r>
            <a:r>
              <a:rPr lang="en-US" altLang="en-US" sz="1600" b="1"/>
              <a:t> </a:t>
            </a:r>
            <a:r>
              <a:rPr lang="en-US" altLang="en-US" sz="1600"/>
              <a:t>Future versions could support a wider range of models like GPT-3, T5, or BART, each with unique strengths, to provide more varied and accurate predictions.</a:t>
            </a:r>
            <a:endParaRPr lang="en-US" altLang="en-US" sz="1600"/>
          </a:p>
          <a:p>
            <a:pPr marL="342900" indent="-342900">
              <a:buAutoNum type="arabicPeriod"/>
            </a:pPr>
            <a:r>
              <a:rPr lang="en-US" altLang="en-US" sz="1600" b="1">
                <a:solidFill>
                  <a:srgbClr val="00B050"/>
                </a:solidFill>
              </a:rPr>
              <a:t>Context-Aware Predictions:</a:t>
            </a:r>
            <a:r>
              <a:rPr lang="en-US" altLang="en-US" sz="1600">
                <a:solidFill>
                  <a:srgbClr val="00B050"/>
                </a:solidFill>
              </a:rPr>
              <a:t> </a:t>
            </a:r>
            <a:r>
              <a:rPr lang="en-US" altLang="en-US" sz="1600"/>
              <a:t>Enhancing the models to better handle complex, long-term dependencies within sentences, making predictions more contextually aware and coherent across multiple sentences.</a:t>
            </a:r>
            <a:endParaRPr lang="en-US" altLang="en-US" sz="1600"/>
          </a:p>
          <a:p>
            <a:pPr marL="342900" indent="-342900">
              <a:buAutoNum type="arabicPeriod"/>
            </a:pPr>
            <a:r>
              <a:rPr lang="en-US" altLang="en-US" sz="1600" b="1">
                <a:solidFill>
                  <a:srgbClr val="00B050"/>
                </a:solidFill>
              </a:rPr>
              <a:t>Multi-language Support:</a:t>
            </a:r>
            <a:r>
              <a:rPr lang="en-US" altLang="en-US" sz="1600"/>
              <a:t> The system could be expanded to support multiple languages, enabling users worldwide to benefit from next-word prediction, enhancing accessibility.</a:t>
            </a:r>
            <a:endParaRPr lang="en-US" altLang="en-US" sz="1600"/>
          </a:p>
          <a:p>
            <a:pPr marL="342900" indent="-342900">
              <a:buAutoNum type="arabicPeriod"/>
            </a:pPr>
            <a:r>
              <a:rPr lang="en-US" altLang="en-US" sz="1600" b="1">
                <a:solidFill>
                  <a:srgbClr val="00B050"/>
                </a:solidFill>
              </a:rPr>
              <a:t>Real-Time Collaborative Features:</a:t>
            </a:r>
            <a:r>
              <a:rPr lang="en-US" altLang="en-US" sz="1600"/>
              <a:t> The app could be upgraded to include real-time collaboration, where multiple users can input text simultaneously and receive suggestions or improvements in a shared workspace.</a:t>
            </a:r>
            <a:endParaRPr lang="en-US" altLang="en-US" sz="1600"/>
          </a:p>
          <a:p>
            <a:pPr marL="342900" indent="-342900">
              <a:buAutoNum type="arabicPeriod"/>
            </a:pPr>
            <a:r>
              <a:rPr lang="en-US" altLang="en-US" sz="1600" b="1">
                <a:solidFill>
                  <a:srgbClr val="00B050"/>
                </a:solidFill>
              </a:rPr>
              <a:t>User Feedback Integration:</a:t>
            </a:r>
            <a:r>
              <a:rPr lang="en-US" altLang="en-US" sz="1600"/>
              <a:t> Implementing a feedback loop to refine model predictions based on user corrections and preferences.</a:t>
            </a:r>
            <a:endParaRPr lang="en-US" altLang="en-US" sz="1600"/>
          </a:p>
          <a:p>
            <a:endParaRPr lang="en-US" altLang="en-US" sz="1600"/>
          </a:p>
          <a:p>
            <a:endParaRPr lang="en-US" altLang="en-US" sz="1600"/>
          </a:p>
          <a:p>
            <a:endParaRPr lang="en-US" altLang="zh-CN" sz="1600"/>
          </a:p>
        </p:txBody>
      </p:sp>
      <p:sp>
        <p:nvSpPr>
          <p:cNvPr id="11" name="Text Box 10"/>
          <p:cNvSpPr txBox="1"/>
          <p:nvPr/>
        </p:nvSpPr>
        <p:spPr>
          <a:xfrm>
            <a:off x="1035050" y="0"/>
            <a:ext cx="4472940" cy="339725"/>
          </a:xfrm>
          <a:prstGeom prst="rect">
            <a:avLst/>
          </a:prstGeom>
          <a:noFill/>
        </p:spPr>
        <p:txBody>
          <a:bodyPr wrap="square" rtlCol="0">
            <a:noAutofit/>
          </a:bodyPr>
          <a:p>
            <a:r>
              <a:rPr lang="en-IN" altLang="en-US">
                <a:solidFill>
                  <a:schemeClr val="bg1"/>
                </a:solidFill>
              </a:rPr>
              <a:t>:</a:t>
            </a:r>
            <a:r>
              <a:rPr lang="en-US" altLang="en-US">
                <a:solidFill>
                  <a:schemeClr val="bg1"/>
                </a:solidFill>
              </a:rPr>
              <a:t>Next Word Prediction using Pretrained Models</a:t>
            </a:r>
            <a:endParaRPr lang="en-US" altLang="en-US">
              <a:solidFill>
                <a:schemeClr val="bg1"/>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4eeb56d-118c-48c3-937f-7f05817f737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921E1C5FD398A4287C0920180B68150" ma:contentTypeVersion="18" ma:contentTypeDescription="Create a new document." ma:contentTypeScope="" ma:versionID="26704334229d571494ec08df731579b2">
  <xsd:schema xmlns:xsd="http://www.w3.org/2001/XMLSchema" xmlns:xs="http://www.w3.org/2001/XMLSchema" xmlns:p="http://schemas.microsoft.com/office/2006/metadata/properties" xmlns:ns3="94eeb56d-118c-48c3-937f-7f05817f7373" xmlns:ns4="fe56e3b0-34a1-4d6f-a501-a0b2b7006a18" targetNamespace="http://schemas.microsoft.com/office/2006/metadata/properties" ma:root="true" ma:fieldsID="646583e16dee9c97f40ce908d27133ed" ns3:_="" ns4:_="">
    <xsd:import namespace="94eeb56d-118c-48c3-937f-7f05817f7373"/>
    <xsd:import namespace="fe56e3b0-34a1-4d6f-a501-a0b2b7006a18"/>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KeyPoints" minOccurs="0"/>
                <xsd:element ref="ns3:MediaServiceKeyPoints" minOccurs="0"/>
                <xsd:element ref="ns3:MediaServiceDateTaken" minOccurs="0"/>
                <xsd:element ref="ns3:MediaServiceAutoTags" minOccurs="0"/>
                <xsd:element ref="ns3:MediaServiceGenerationTime" minOccurs="0"/>
                <xsd:element ref="ns3:MediaServiceEventHashCode" minOccurs="0"/>
                <xsd:element ref="ns3:MediaServiceOCR" minOccurs="0"/>
                <xsd:element ref="ns3:MediaLengthInSeconds" minOccurs="0"/>
                <xsd:element ref="ns3:MediaServiceLocation" minOccurs="0"/>
                <xsd:element ref="ns3:_activity" minOccurs="0"/>
                <xsd:element ref="ns3:MediaServiceObjectDetectorVersions" minOccurs="0"/>
                <xsd:element ref="ns3:MediaServiceSystemTag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4eeb56d-118c-48c3-937f-7f05817f73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element name="MediaServiceObjectDetectorVersions" ma:index="23" nillable="true" ma:displayName="MediaServiceObjectDetectorVersions" ma:description="" ma:hidden="true" ma:indexed="true" ma:internalName="MediaServiceObjectDetectorVersions" ma:readOnly="true">
      <xsd:simpleType>
        <xsd:restriction base="dms:Text"/>
      </xsd:simpleType>
    </xsd:element>
    <xsd:element name="MediaServiceSystemTags" ma:index="24" nillable="true" ma:displayName="MediaServiceSystemTags" ma:hidden="true" ma:internalName="MediaServiceSystemTags" ma:readOnly="true">
      <xsd:simpleType>
        <xsd:restriction base="dms:Note"/>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fe56e3b0-34a1-4d6f-a501-a0b2b7006a18"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datastoreItem>
</file>

<file path=customXml/itemProps2.xml><?xml version="1.0" encoding="utf-8"?>
<ds:datastoreItem xmlns:ds="http://schemas.openxmlformats.org/officeDocument/2006/customXml" ds:itemID="{3706AB80-2608-47D7-8AC8-FA6BC8A9B27C}">
  <ds:schemaRefs/>
</ds:datastoreItem>
</file>

<file path=customXml/itemProps3.xml><?xml version="1.0" encoding="utf-8"?>
<ds:datastoreItem xmlns:ds="http://schemas.openxmlformats.org/officeDocument/2006/customXml" ds:itemID="{82B6CD32-2537-46E7-8CC3-A58D44622414}">
  <ds:schemaRefs/>
</ds:datastoreItem>
</file>

<file path=docProps/app.xml><?xml version="1.0" encoding="utf-8"?>
<Properties xmlns="http://schemas.openxmlformats.org/officeDocument/2006/extended-properties" xmlns:vt="http://schemas.openxmlformats.org/officeDocument/2006/docPropsVTypes">
  <TotalTime>0</TotalTime>
  <Words>6286</Words>
  <Application>WPS Presentation</Application>
  <PresentationFormat>On-screen Show (16:9)</PresentationFormat>
  <Paragraphs>105</Paragraphs>
  <Slides>10</Slides>
  <Notes>3</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10</vt:i4>
      </vt:variant>
    </vt:vector>
  </HeadingPairs>
  <TitlesOfParts>
    <vt:vector size="21" baseType="lpstr">
      <vt:lpstr>Arial</vt:lpstr>
      <vt:lpstr>SimSun</vt:lpstr>
      <vt:lpstr>Wingdings</vt:lpstr>
      <vt:lpstr>Arial</vt:lpstr>
      <vt:lpstr>Calibri</vt:lpstr>
      <vt:lpstr>Times New Roman</vt:lpstr>
      <vt:lpstr>Times New Roman</vt:lpstr>
      <vt:lpstr>Wingdings</vt:lpstr>
      <vt:lpstr>Microsoft YaHei</vt:lpstr>
      <vt:lpstr>Arial Unicode MS</vt:lpstr>
      <vt:lpstr>Simple Light</vt:lpstr>
      <vt:lpstr>PowerPoint 演示文稿</vt:lpstr>
      <vt:lpstr>PowerPoint 演示文稿</vt:lpstr>
      <vt:lpstr>Abstract</vt:lpstr>
      <vt:lpstr>Problem Statement</vt:lpstr>
      <vt:lpstr>Proposed Solution</vt:lpstr>
      <vt:lpstr>System Architecture</vt:lpstr>
      <vt:lpstr>PowerPoint 演示文稿</vt:lpstr>
      <vt:lpstr>Conclusion</vt:lpstr>
      <vt:lpstr>Future Scope</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WPS_1674794096</cp:lastModifiedBy>
  <cp:revision>7</cp:revision>
  <dcterms:created xsi:type="dcterms:W3CDTF">2024-12-30T16:04:00Z</dcterms:created>
  <dcterms:modified xsi:type="dcterms:W3CDTF">2024-12-31T05:27:42Z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0x0101009921E1C5FD398A4287C0920180B68150</vt:lpwstr>
  </property>
  <property fmtid="{D5CDD505-2E9C-101B-9397-08002B2CF9AE}" pid="3" name="MSIP_Label_defa4170-0d19-0005-0004-bc88714345d2_Enabled">
    <vt:lpwstr>true</vt:lpwstr>
  </property>
  <property fmtid="{D5CDD505-2E9C-101B-9397-08002B2CF9AE}" pid="4" name="MSIP_Label_defa4170-0d19-0005-0004-bc88714345d2_SetDate">
    <vt:lpwstr>2023-07-11T03:09:09Z</vt:lpwstr>
  </property>
  <property fmtid="{D5CDD505-2E9C-101B-9397-08002B2CF9AE}" pid="5" name="MSIP_Label_defa4170-0d19-0005-0004-bc88714345d2_Method">
    <vt:lpwstr>Standard</vt:lpwstr>
  </property>
  <property fmtid="{D5CDD505-2E9C-101B-9397-08002B2CF9AE}" pid="6" name="MSIP_Label_defa4170-0d19-0005-0004-bc88714345d2_Name">
    <vt:lpwstr>defa4170-0d19-0005-0004-bc88714345d2</vt:lpwstr>
  </property>
  <property fmtid="{D5CDD505-2E9C-101B-9397-08002B2CF9AE}" pid="7" name="MSIP_Label_defa4170-0d19-0005-0004-bc88714345d2_SiteId">
    <vt:lpwstr>698b2528-286a-444d-a68d-b8bbb1f69870</vt:lpwstr>
  </property>
  <property fmtid="{D5CDD505-2E9C-101B-9397-08002B2CF9AE}" pid="8" name="MSIP_Label_defa4170-0d19-0005-0004-bc88714345d2_ActionId">
    <vt:lpwstr>9e872e44-4725-4b90-87d6-01f911260b79</vt:lpwstr>
  </property>
  <property fmtid="{D5CDD505-2E9C-101B-9397-08002B2CF9AE}" pid="9" name="MSIP_Label_defa4170-0d19-0005-0004-bc88714345d2_ContentBits">
    <vt:lpwstr>0</vt:lpwstr>
  </property>
  <property fmtid="{D5CDD505-2E9C-101B-9397-08002B2CF9AE}" pid="10" name="ICV">
    <vt:lpwstr>BEBD7FEEF2564D6D8C7F097930119C86_13</vt:lpwstr>
  </property>
  <property fmtid="{D5CDD505-2E9C-101B-9397-08002B2CF9AE}" pid="11" name="KSOProductBuildVer">
    <vt:lpwstr>1033-12.2.0.19307</vt:lpwstr>
  </property>
</Properties>
</file>

<file path=docProps/thumbnail.jpeg>
</file>